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57" r:id="rId3"/>
    <p:sldId id="258" r:id="rId4"/>
    <p:sldId id="268" r:id="rId5"/>
    <p:sldId id="259" r:id="rId6"/>
    <p:sldId id="260" r:id="rId7"/>
    <p:sldId id="262" r:id="rId8"/>
    <p:sldId id="261" r:id="rId9"/>
    <p:sldId id="263" r:id="rId10"/>
    <p:sldId id="269" r:id="rId11"/>
    <p:sldId id="264" r:id="rId12"/>
    <p:sldId id="265" r:id="rId13"/>
    <p:sldId id="270" r:id="rId14"/>
    <p:sldId id="267" r:id="rId15"/>
    <p:sldId id="266"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 id="2" name="Steven Ellair" initials="SE" lastIdx="1" clrIdx="1">
    <p:extLst>
      <p:ext uri="{19B8F6BF-5375-455C-9EA6-DF929625EA0E}">
        <p15:presenceInfo xmlns:p15="http://schemas.microsoft.com/office/powerpoint/2012/main" userId="S::sellair@smp.org::ad70234c-dccd-497b-bfbd-5adad4a1a918" providerId="AD"/>
      </p:ext>
    </p:extLst>
  </p:cmAuthor>
  <p:cmAuthor id="3" name="Jill Johnson" initials="JJ" lastIdx="2" clrIdx="2">
    <p:extLst>
      <p:ext uri="{19B8F6BF-5375-455C-9EA6-DF929625EA0E}">
        <p15:presenceInfo xmlns:p15="http://schemas.microsoft.com/office/powerpoint/2012/main" userId="S::jjohnson@smp.org::9028a4bb-e5e2-4875-a5f9-7ed9a3ef60ea" providerId="AD"/>
      </p:ext>
    </p:extLst>
  </p:cmAuthor>
  <p:cmAuthor id="4" name="Brooke Saron" initials="BS" lastIdx="2" clrIdx="3">
    <p:extLst>
      <p:ext uri="{19B8F6BF-5375-455C-9EA6-DF929625EA0E}">
        <p15:presenceInfo xmlns:p15="http://schemas.microsoft.com/office/powerpoint/2012/main" userId="S::bsaron@smp.org::514a032d-1aac-4ed1-9878-3ed7bd3ee233" providerId="AD"/>
      </p:ext>
    </p:extLst>
  </p:cmAuthor>
  <p:cmAuthor id="5" name="Brian Singer-Towns" initials="BS" lastIdx="4" clrIdx="4">
    <p:extLst>
      <p:ext uri="{19B8F6BF-5375-455C-9EA6-DF929625EA0E}">
        <p15:presenceInfo xmlns:p15="http://schemas.microsoft.com/office/powerpoint/2012/main" userId="S::btowns@smp.org::7259c008-5664-4d8b-97e4-93a4b61f415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40" autoAdjust="0"/>
    <p:restoredTop sz="85918" autoAdjust="0"/>
  </p:normalViewPr>
  <p:slideViewPr>
    <p:cSldViewPr>
      <p:cViewPr varScale="1">
        <p:scale>
          <a:sx n="91" d="100"/>
          <a:sy n="91" d="100"/>
        </p:scale>
        <p:origin x="1404" y="78"/>
      </p:cViewPr>
      <p:guideLst>
        <p:guide orient="horz" pos="2160"/>
        <p:guide pos="2880"/>
      </p:guideLst>
    </p:cSldViewPr>
  </p:slideViewPr>
  <p:notesTextViewPr>
    <p:cViewPr>
      <p:scale>
        <a:sx n="100" d="100"/>
        <a:sy n="100" d="100"/>
      </p:scale>
      <p:origin x="0" y="0"/>
    </p:cViewPr>
  </p:notesTextViewPr>
  <p:notesViewPr>
    <p:cSldViewPr>
      <p:cViewPr varScale="1">
        <p:scale>
          <a:sx n="61" d="100"/>
          <a:sy n="61" d="100"/>
        </p:scale>
        <p:origin x="3027" y="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12/2/2020</a:t>
            </a:fld>
            <a:endParaRPr lang="en-US" dirty="0"/>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dirty="0"/>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12/2/2020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dirty="0"/>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dirty="0"/>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Have the students discuss this question as a class, in pairs, or in small groups. </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dirty="0"/>
          </a:p>
        </p:txBody>
      </p:sp>
    </p:spTree>
    <p:extLst>
      <p:ext uri="{BB962C8B-B14F-4D97-AF65-F5344CB8AC3E}">
        <p14:creationId xmlns:p14="http://schemas.microsoft.com/office/powerpoint/2010/main" val="40791580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Dragana Gordic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Make the connection that just as the Ten Commandments summarize the Old Law, these two Great Commandments summarize the whole New Law, which is sometimes called the Law of Love. Help the students reflect on why love is at the center of Christ’s teaching on Divine Law. </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dirty="0"/>
          </a:p>
        </p:txBody>
      </p:sp>
    </p:spTree>
    <p:extLst>
      <p:ext uri="{BB962C8B-B14F-4D97-AF65-F5344CB8AC3E}">
        <p14:creationId xmlns:p14="http://schemas.microsoft.com/office/powerpoint/2010/main" val="34844367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juerginho</a:t>
            </a:r>
            <a:r>
              <a:rPr lang="en-US" sz="1200" b="0" i="0" u="none" strike="noStrike" kern="1200" dirty="0">
                <a:solidFill>
                  <a:schemeClr val="tx1"/>
                </a:solidFill>
                <a:effectLst/>
                <a:latin typeface="+mn-lt"/>
                <a:ea typeface="+mn-ea"/>
                <a:cs typeface="+mn-cs"/>
              </a:rPr>
              <a:t>/</a:t>
            </a:r>
            <a:r>
              <a:rPr lang="en-US" sz="1200" b="0" i="0" u="none" strike="noStrike" kern="1200" dirty="0" err="1">
                <a:solidFill>
                  <a:schemeClr val="tx1"/>
                </a:solidFill>
                <a:effectLst/>
                <a:latin typeface="+mn-lt"/>
                <a:ea typeface="+mn-ea"/>
                <a:cs typeface="+mn-cs"/>
              </a:rPr>
              <a:t>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The list with the five precepts will appear after a separate click. Before showing the precepts, ask students to brainstorm their own list of minimum requirements for having an active faith life as a Catholic believer. Then show the list of precepts and compare the students’ list with the Church’s list.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chemeClr val="bg1">
                    <a:lumMod val="65000"/>
                  </a:schemeClr>
                </a:solidFill>
              </a:rPr>
              <a:t>Canon Law is not mentioned in this presentation as it has minimal impact and meaning on most believers. However, you might mention it as an important set of laws for leaders in the Church.</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dirty="0"/>
          </a:p>
        </p:txBody>
      </p:sp>
    </p:spTree>
    <p:extLst>
      <p:ext uri="{BB962C8B-B14F-4D97-AF65-F5344CB8AC3E}">
        <p14:creationId xmlns:p14="http://schemas.microsoft.com/office/powerpoint/2010/main" val="25453683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0DC229-7167-44B8-9A48-0708C090EF13}" type="slidenum">
              <a:rPr lang="en-US" smtClean="0"/>
              <a:pPr/>
              <a:t>13</a:t>
            </a:fld>
            <a:endParaRPr lang="en-US" dirty="0"/>
          </a:p>
        </p:txBody>
      </p:sp>
    </p:spTree>
    <p:extLst>
      <p:ext uri="{BB962C8B-B14F-4D97-AF65-F5344CB8AC3E}">
        <p14:creationId xmlns:p14="http://schemas.microsoft.com/office/powerpoint/2010/main" val="1442057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Riccardo De Luca - Update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Be sure the students understand that infallibility is a great gift God gives the Church. It ensures that the Church remains faithful to the teaching of Jesus Christ and the teaching of the Apostles. But it does not necessarily apply to every word spoken by the Pope and the bishops. Infallible teaching is typically delivered in official writings such as papal encyclicals or a teaching document from a bishop or group of bishops.</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14</a:t>
            </a:fld>
            <a:endParaRPr lang="en-US" dirty="0"/>
          </a:p>
        </p:txBody>
      </p:sp>
    </p:spTree>
    <p:extLst>
      <p:ext uri="{BB962C8B-B14F-4D97-AF65-F5344CB8AC3E}">
        <p14:creationId xmlns:p14="http://schemas.microsoft.com/office/powerpoint/2010/main" val="9840294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chemeClr val="bg1">
                    <a:lumMod val="65000"/>
                  </a:schemeClr>
                </a:solidFill>
              </a:rPr>
              <a:t>© docstockmedia/Shutterstock.com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You may wish to end the presentation with a chance for the students to reflect on their reaction to the idea of Eternal Law. This slide gives a starting point for thinking about this. The students could reflect on this in discussion or in writing. After they have had a chance to reflect, you could give your own personal witness or story about why the last point is the experience for most believers.</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15</a:t>
            </a:fld>
            <a:endParaRPr lang="en-US" dirty="0"/>
          </a:p>
        </p:txBody>
      </p:sp>
    </p:spTree>
    <p:extLst>
      <p:ext uri="{BB962C8B-B14F-4D97-AF65-F5344CB8AC3E}">
        <p14:creationId xmlns:p14="http://schemas.microsoft.com/office/powerpoint/2010/main" val="1166320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0DC229-7167-44B8-9A48-0708C090EF13}" type="slidenum">
              <a:rPr lang="en-US" smtClean="0"/>
              <a:pPr/>
              <a:t>16</a:t>
            </a:fld>
            <a:endParaRPr lang="en-US" dirty="0"/>
          </a:p>
        </p:txBody>
      </p:sp>
    </p:spTree>
    <p:extLst>
      <p:ext uri="{BB962C8B-B14F-4D97-AF65-F5344CB8AC3E}">
        <p14:creationId xmlns:p14="http://schemas.microsoft.com/office/powerpoint/2010/main" val="1995174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GaudiLab/Shutterstock.com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Invite the students to reflect on this question silently, in writing, or through class discussion. Emphasize that this is an important question for them to ask throughout their lives, but especially now, as they are entering adulthood and will be facing many important decisions.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dirty="0"/>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IM_photo/Shutterstock.com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Discuss with the students where they see order in creation. Science studies the physical order. Philosophy, psychology, religion, spirituality, and morality study what we might call the spiritual order. </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dirty="0"/>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Have the students discuss this question as a class, in pairs, or in small groups. The simplest response would be something along these lines. Objective truth—s</a:t>
            </a:r>
            <a:r>
              <a:rPr lang="en-US" dirty="0"/>
              <a:t>cientific, psychological, spiritual, or moral—by definition must be true in all places and at all times. If the universe were truly chaotic, this would not be possible; an ordered universe is necessary for objective truth. This does not mean that the universe is without chaos, but typically times of chaos lead to times of greater order.</a:t>
            </a: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dirty="0"/>
          </a:p>
        </p:txBody>
      </p:sp>
    </p:spTree>
    <p:extLst>
      <p:ext uri="{BB962C8B-B14F-4D97-AF65-F5344CB8AC3E}">
        <p14:creationId xmlns:p14="http://schemas.microsoft.com/office/powerpoint/2010/main" val="3141674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Roman Yanushevsky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This would be a great opportunity to have the students look at “The Golden Rule” art study at the end of the chapter, on page 57 in the student book. If you have students from different religious faiths in the class, ask them to read the quote from their faith. As a class, you might discuss the two questions at the bottom of the art study.</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dirty="0"/>
          </a:p>
        </p:txBody>
      </p:sp>
    </p:spTree>
    <p:extLst>
      <p:ext uri="{BB962C8B-B14F-4D97-AF65-F5344CB8AC3E}">
        <p14:creationId xmlns:p14="http://schemas.microsoft.com/office/powerpoint/2010/main" val="1794451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Sybille Yates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To assess the students’ knowledge of the Ten Commandments, you might ask how many of the Ten Commandments they can recall without looking them up. (The next slide lists all ten.) Also, be sure they understand that just because these are part of the Old Law, they are not obsolete. The Church continues to use them as the basis for discussing Christian morality, such as in the </a:t>
            </a:r>
            <a:r>
              <a:rPr lang="en-US" sz="1200" i="1" dirty="0">
                <a:solidFill>
                  <a:schemeClr val="bg1">
                    <a:lumMod val="65000"/>
                  </a:schemeClr>
                </a:solidFill>
              </a:rPr>
              <a:t>Catechism of the Catholic Church</a:t>
            </a:r>
            <a:r>
              <a:rPr lang="en-US" sz="1200" i="0" dirty="0">
                <a:solidFill>
                  <a:schemeClr val="bg1">
                    <a:lumMod val="65000"/>
                  </a:schemeClr>
                </a:solidFill>
              </a:rPr>
              <a:t>.</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dirty="0"/>
          </a:p>
        </p:txBody>
      </p:sp>
    </p:spTree>
    <p:extLst>
      <p:ext uri="{BB962C8B-B14F-4D97-AF65-F5344CB8AC3E}">
        <p14:creationId xmlns:p14="http://schemas.microsoft.com/office/powerpoint/2010/main" val="11504870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Ask the students if they can explain how these commandments are divided into two sections. </a:t>
            </a:r>
            <a:r>
              <a:rPr lang="en-US" sz="1200" i="1" dirty="0">
                <a:solidFill>
                  <a:schemeClr val="bg1">
                    <a:lumMod val="65000"/>
                  </a:schemeClr>
                </a:solidFill>
              </a:rPr>
              <a:t>(The first three are about our relationship with God, and the last seven are about our relationship with other people.)</a:t>
            </a:r>
            <a:r>
              <a:rPr lang="en-US" sz="1200" i="0" dirty="0">
                <a:solidFill>
                  <a:schemeClr val="bg1">
                    <a:lumMod val="65000"/>
                  </a:schemeClr>
                </a:solidFill>
              </a:rPr>
              <a:t> Explain that even though these commandments seem simple and limited when taken at face value, when we understand their underlying values, they can direct our whole moral life. That is what the remainder of this course will explore.</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dirty="0"/>
          </a:p>
        </p:txBody>
      </p:sp>
    </p:spTree>
    <p:extLst>
      <p:ext uri="{BB962C8B-B14F-4D97-AF65-F5344CB8AC3E}">
        <p14:creationId xmlns:p14="http://schemas.microsoft.com/office/powerpoint/2010/main" val="2596492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Freedom Studio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Assess the students’ understanding of the New Law by asking them to recall as many of Christ’s moral teachings as they can. They could do this as a class or in small groups. You might make this an informal contest, seeing which student or group can recall the most teachings.</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dirty="0"/>
          </a:p>
        </p:txBody>
      </p:sp>
    </p:spTree>
    <p:extLst>
      <p:ext uri="{BB962C8B-B14F-4D97-AF65-F5344CB8AC3E}">
        <p14:creationId xmlns:p14="http://schemas.microsoft.com/office/powerpoint/2010/main" val="31244540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Sybille Yates / Shutterstock.com</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i="0" dirty="0">
                <a:solidFill>
                  <a:schemeClr val="bg1">
                    <a:lumMod val="65000"/>
                  </a:schemeClr>
                </a:solidFill>
              </a:rPr>
              <a:t>You may wish to have the students read sections of the Sermon on the Mount and discuss their meaning. Ask the students why Jesus’ New Law seems more demanding than the Old Law.</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dirty="0"/>
          </a:p>
        </p:txBody>
      </p:sp>
    </p:spTree>
    <p:extLst>
      <p:ext uri="{BB962C8B-B14F-4D97-AF65-F5344CB8AC3E}">
        <p14:creationId xmlns:p14="http://schemas.microsoft.com/office/powerpoint/2010/main" val="1957861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t>The Law of God</a:t>
            </a:r>
          </a:p>
        </p:txBody>
      </p:sp>
      <p:sp>
        <p:nvSpPr>
          <p:cNvPr id="3" name="Subtitle 2"/>
          <p:cNvSpPr txBox="1">
            <a:spLocks/>
          </p:cNvSpPr>
          <p:nvPr/>
        </p:nvSpPr>
        <p:spPr>
          <a:xfrm>
            <a:off x="-30866" y="33528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Aft>
                <a:spcPts val="115"/>
              </a:spcAft>
              <a:buNone/>
            </a:pPr>
            <a:r>
              <a:rPr lang="en-US" i="1" dirty="0"/>
              <a:t>Morality and God’s Love</a:t>
            </a:r>
          </a:p>
          <a:p>
            <a:pPr marL="0" indent="0" algn="ctr">
              <a:spcAft>
                <a:spcPts val="115"/>
              </a:spcAft>
              <a:buNone/>
            </a:pPr>
            <a:r>
              <a:rPr lang="en-US" dirty="0"/>
              <a:t>Unit 1, Chapter 2</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TX006743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on&#10;&#10;Description automatically generated">
            <a:extLst>
              <a:ext uri="{FF2B5EF4-FFF2-40B4-BE49-F238E27FC236}">
                <a16:creationId xmlns:a16="http://schemas.microsoft.com/office/drawing/2014/main" id="{CD5517E7-1119-3144-9E37-32068E9473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295400"/>
            <a:ext cx="1752600" cy="1752600"/>
          </a:xfrm>
          <a:prstGeom prst="rect">
            <a:avLst/>
          </a:prstGeom>
        </p:spPr>
      </p:pic>
      <p:sp>
        <p:nvSpPr>
          <p:cNvPr id="7" name="Title 1">
            <a:extLst>
              <a:ext uri="{FF2B5EF4-FFF2-40B4-BE49-F238E27FC236}">
                <a16:creationId xmlns:a16="http://schemas.microsoft.com/office/drawing/2014/main" id="{603E14AF-3EA8-D144-BDD1-30F30972DB50}"/>
              </a:ext>
            </a:extLst>
          </p:cNvPr>
          <p:cNvSpPr txBox="1">
            <a:spLocks/>
          </p:cNvSpPr>
          <p:nvPr/>
        </p:nvSpPr>
        <p:spPr>
          <a:xfrm>
            <a:off x="2590800" y="1371600"/>
            <a:ext cx="5867400" cy="533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dirty="0"/>
              <a:t>Discuss: The New Law</a:t>
            </a:r>
          </a:p>
        </p:txBody>
      </p:sp>
      <p:sp>
        <p:nvSpPr>
          <p:cNvPr id="8" name="Content Placeholder 2">
            <a:extLst>
              <a:ext uri="{FF2B5EF4-FFF2-40B4-BE49-F238E27FC236}">
                <a16:creationId xmlns:a16="http://schemas.microsoft.com/office/drawing/2014/main" id="{BBDF6D2A-47BF-6848-8433-E865ED53A2CE}"/>
              </a:ext>
            </a:extLst>
          </p:cNvPr>
          <p:cNvSpPr txBox="1">
            <a:spLocks/>
          </p:cNvSpPr>
          <p:nvPr/>
        </p:nvSpPr>
        <p:spPr>
          <a:xfrm>
            <a:off x="2743200" y="1994388"/>
            <a:ext cx="5410200" cy="286922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4000"/>
              </a:lnSpc>
              <a:buNone/>
            </a:pPr>
            <a:r>
              <a:rPr lang="en-US" dirty="0"/>
              <a:t>Which of Jesus’ “new laws” in the Sermon on the Mount do you find hardest to live out?</a:t>
            </a:r>
          </a:p>
        </p:txBody>
      </p:sp>
    </p:spTree>
    <p:extLst>
      <p:ext uri="{BB962C8B-B14F-4D97-AF65-F5344CB8AC3E}">
        <p14:creationId xmlns:p14="http://schemas.microsoft.com/office/powerpoint/2010/main" val="3914114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914400"/>
            <a:ext cx="4876800" cy="533400"/>
          </a:xfrm>
        </p:spPr>
        <p:txBody>
          <a:bodyPr/>
          <a:lstStyle/>
          <a:p>
            <a:pPr algn="ctr"/>
            <a:r>
              <a:rPr lang="en-US" dirty="0"/>
              <a:t>The Great Commandments</a:t>
            </a:r>
          </a:p>
        </p:txBody>
      </p:sp>
      <p:sp>
        <p:nvSpPr>
          <p:cNvPr id="3" name="Content Placeholder 2"/>
          <p:cNvSpPr>
            <a:spLocks noGrp="1"/>
          </p:cNvSpPr>
          <p:nvPr>
            <p:ph idx="1"/>
          </p:nvPr>
        </p:nvSpPr>
        <p:spPr>
          <a:xfrm>
            <a:off x="5219700" y="1752600"/>
            <a:ext cx="3581400" cy="4373563"/>
          </a:xfrm>
        </p:spPr>
        <p:txBody>
          <a:bodyPr>
            <a:normAutofit fontScale="92500" lnSpcReduction="10000"/>
          </a:bodyPr>
          <a:lstStyle/>
          <a:p>
            <a:pPr marL="0" indent="0">
              <a:lnSpc>
                <a:spcPct val="114000"/>
              </a:lnSpc>
              <a:buNone/>
            </a:pPr>
            <a:r>
              <a:rPr lang="en-US" dirty="0"/>
              <a:t>These two commandments are found in all three</a:t>
            </a:r>
            <a:br>
              <a:rPr lang="en-US" dirty="0"/>
            </a:br>
            <a:r>
              <a:rPr lang="en-US" dirty="0"/>
              <a:t>synoptic Gospels:</a:t>
            </a:r>
          </a:p>
          <a:p>
            <a:pPr marL="228600" indent="-228600">
              <a:lnSpc>
                <a:spcPct val="114000"/>
              </a:lnSpc>
            </a:pPr>
            <a:r>
              <a:rPr lang="en-US" dirty="0"/>
              <a:t>“You shall love the Lord your God with all your</a:t>
            </a:r>
            <a:br>
              <a:rPr lang="en-US" dirty="0"/>
            </a:br>
            <a:r>
              <a:rPr lang="en-US" dirty="0"/>
              <a:t>heart, with all your soul, with all your mind, and</a:t>
            </a:r>
            <a:br>
              <a:rPr lang="en-US" dirty="0"/>
            </a:br>
            <a:r>
              <a:rPr lang="en-US" dirty="0"/>
              <a:t>with all your strength.”</a:t>
            </a:r>
          </a:p>
          <a:p>
            <a:pPr marL="228600" indent="-228600">
              <a:lnSpc>
                <a:spcPct val="114000"/>
              </a:lnSpc>
            </a:pPr>
            <a:r>
              <a:rPr lang="en-US" dirty="0"/>
              <a:t>“You shall love your</a:t>
            </a:r>
            <a:br>
              <a:rPr lang="en-US" dirty="0"/>
            </a:br>
            <a:r>
              <a:rPr lang="en-US" dirty="0"/>
              <a:t>neighbor as yourself.”</a:t>
            </a:r>
          </a:p>
          <a:p>
            <a:pPr marL="0" indent="0">
              <a:lnSpc>
                <a:spcPct val="114000"/>
              </a:lnSpc>
              <a:buNone/>
            </a:pPr>
            <a:r>
              <a:rPr lang="en-US" dirty="0"/>
              <a:t>	  (Mark 12:30–31)</a:t>
            </a:r>
          </a:p>
        </p:txBody>
      </p:sp>
      <p:pic>
        <p:nvPicPr>
          <p:cNvPr id="7" name="Picture 6" descr="A group of people standing in a room&#10;&#10;Description automatically generated">
            <a:extLst>
              <a:ext uri="{FF2B5EF4-FFF2-40B4-BE49-F238E27FC236}">
                <a16:creationId xmlns:a16="http://schemas.microsoft.com/office/drawing/2014/main" id="{1E852BF4-E7F7-7149-8B64-3F01F2F702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28800"/>
            <a:ext cx="5073701" cy="349910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1219200"/>
            <a:ext cx="6795516" cy="533400"/>
          </a:xfrm>
        </p:spPr>
        <p:txBody>
          <a:bodyPr/>
          <a:lstStyle/>
          <a:p>
            <a:r>
              <a:rPr lang="en-US" dirty="0"/>
              <a:t>Church Laws</a:t>
            </a:r>
          </a:p>
        </p:txBody>
      </p:sp>
      <p:sp>
        <p:nvSpPr>
          <p:cNvPr id="5" name="TextBox 4">
            <a:extLst>
              <a:ext uri="{FF2B5EF4-FFF2-40B4-BE49-F238E27FC236}">
                <a16:creationId xmlns:a16="http://schemas.microsoft.com/office/drawing/2014/main" id="{912D0CDF-CD10-4C68-8368-A16E9A3537E7}"/>
              </a:ext>
            </a:extLst>
          </p:cNvPr>
          <p:cNvSpPr txBox="1"/>
          <p:nvPr/>
        </p:nvSpPr>
        <p:spPr bwMode="auto">
          <a:xfrm>
            <a:off x="1257300" y="1981200"/>
            <a:ext cx="3619500" cy="3434082"/>
          </a:xfrm>
          <a:prstGeom prst="rect">
            <a:avLst/>
          </a:prstGeom>
          <a:noFill/>
          <a:ln w="9525">
            <a:noFill/>
            <a:miter lim="800000"/>
            <a:headEnd/>
            <a:tailEnd/>
          </a:ln>
        </p:spPr>
        <p:txBody>
          <a:bodyPr wrap="square" rtlCol="0">
            <a:spAutoFit/>
          </a:bodyPr>
          <a:lstStyle/>
          <a:p>
            <a:pPr>
              <a:lnSpc>
                <a:spcPct val="114000"/>
              </a:lnSpc>
            </a:pPr>
            <a:r>
              <a:rPr lang="en-US" sz="2400" dirty="0">
                <a:latin typeface="Arial" panose="020B0604020202020204" pitchFamily="34" charset="0"/>
                <a:cs typeface="Arial" panose="020B0604020202020204" pitchFamily="34" charset="0"/>
              </a:rPr>
              <a:t>The Church also has its own laws to guide its members. The </a:t>
            </a:r>
            <a:r>
              <a:rPr lang="en-US" sz="2400" b="1" dirty="0">
                <a:latin typeface="Arial" panose="020B0604020202020204" pitchFamily="34" charset="0"/>
                <a:cs typeface="Arial" panose="020B0604020202020204" pitchFamily="34" charset="0"/>
              </a:rPr>
              <a:t>Precepts of the Church</a:t>
            </a:r>
            <a:r>
              <a:rPr lang="en-US" sz="2400" dirty="0">
                <a:solidFill>
                  <a:srgbClr val="0070C0"/>
                </a:solidFill>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guide</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all believers in the minimum requirements for maintaining an active faith life. </a:t>
            </a:r>
            <a:endParaRPr lang="en-US" sz="800" dirty="0">
              <a:solidFill>
                <a:schemeClr val="bg1">
                  <a:lumMod val="65000"/>
                </a:schemeClr>
              </a:solidFill>
            </a:endParaRPr>
          </a:p>
        </p:txBody>
      </p:sp>
      <p:pic>
        <p:nvPicPr>
          <p:cNvPr id="4" name="Picture 3" descr="A small clock tower in front of a house&#10;&#10;Description automatically generated">
            <a:extLst>
              <a:ext uri="{FF2B5EF4-FFF2-40B4-BE49-F238E27FC236}">
                <a16:creationId xmlns:a16="http://schemas.microsoft.com/office/drawing/2014/main" id="{0466DD0D-606E-B348-9FE1-83064497A7C3}"/>
              </a:ext>
            </a:extLst>
          </p:cNvPr>
          <p:cNvPicPr>
            <a:picLocks noChangeAspect="1"/>
          </p:cNvPicPr>
          <p:nvPr/>
        </p:nvPicPr>
        <p:blipFill rotWithShape="1">
          <a:blip r:embed="rId3">
            <a:extLst>
              <a:ext uri="{28A0092B-C50C-407E-A947-70E740481C1C}">
                <a14:useLocalDpi xmlns:a14="http://schemas.microsoft.com/office/drawing/2010/main" val="0"/>
              </a:ext>
            </a:extLst>
          </a:blip>
          <a:srcRect l="16809" r="25071"/>
          <a:stretch/>
        </p:blipFill>
        <p:spPr>
          <a:xfrm>
            <a:off x="5181600" y="1371600"/>
            <a:ext cx="3962400" cy="454510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21C546D-332D-AF43-996E-55F1A95D7848}"/>
              </a:ext>
            </a:extLst>
          </p:cNvPr>
          <p:cNvSpPr>
            <a:spLocks noGrp="1"/>
          </p:cNvSpPr>
          <p:nvPr>
            <p:ph idx="1"/>
          </p:nvPr>
        </p:nvSpPr>
        <p:spPr>
          <a:xfrm>
            <a:off x="1295400" y="1905000"/>
            <a:ext cx="6858000" cy="4373563"/>
          </a:xfrm>
          <a:ln w="12700">
            <a:noFill/>
          </a:ln>
        </p:spPr>
        <p:txBody>
          <a:bodyPr>
            <a:normAutofit fontScale="77500" lnSpcReduction="20000"/>
          </a:bodyPr>
          <a:lstStyle/>
          <a:p>
            <a:pPr marL="349250" indent="-349250">
              <a:lnSpc>
                <a:spcPct val="140000"/>
              </a:lnSpc>
              <a:buFont typeface="+mj-lt"/>
              <a:buAutoNum type="arabicPeriod"/>
            </a:pPr>
            <a:r>
              <a:rPr lang="en-US" sz="2600" dirty="0"/>
              <a:t>Attend Mass on Sundays and holy days of obligation and rest from unnecessary labor on these days. 	</a:t>
            </a:r>
          </a:p>
          <a:p>
            <a:pPr marL="349250" indent="-349250">
              <a:lnSpc>
                <a:spcPct val="140000"/>
              </a:lnSpc>
              <a:buFont typeface="+mj-lt"/>
              <a:buAutoNum type="arabicPeriod"/>
            </a:pPr>
            <a:r>
              <a:rPr lang="en-US" sz="2600" dirty="0"/>
              <a:t>Confess your sins in the Sacrament of Penance and Reconciliation at least once a year. 	</a:t>
            </a:r>
          </a:p>
          <a:p>
            <a:pPr marL="349250" indent="-349250">
              <a:lnSpc>
                <a:spcPct val="140000"/>
              </a:lnSpc>
              <a:buFont typeface="+mj-lt"/>
              <a:buAutoNum type="arabicPeriod"/>
            </a:pPr>
            <a:r>
              <a:rPr lang="en-US" sz="2600" dirty="0"/>
              <a:t>Receive the Eucharist at least during the Easter season.</a:t>
            </a:r>
          </a:p>
          <a:p>
            <a:pPr marL="349250" indent="-349250">
              <a:lnSpc>
                <a:spcPct val="140000"/>
              </a:lnSpc>
              <a:buFont typeface="+mj-lt"/>
              <a:buAutoNum type="arabicPeriod"/>
            </a:pPr>
            <a:r>
              <a:rPr lang="en-US" sz="2600" dirty="0"/>
              <a:t>Observe the days of fasting and abstinence established by the Church.</a:t>
            </a:r>
          </a:p>
          <a:p>
            <a:pPr marL="349250" indent="-349250">
              <a:lnSpc>
                <a:spcPct val="140000"/>
              </a:lnSpc>
              <a:buFont typeface="+mj-lt"/>
              <a:buAutoNum type="arabicPeriod"/>
            </a:pPr>
            <a:r>
              <a:rPr lang="en-US" sz="2600" dirty="0"/>
              <a:t>Help to provide for the material needs of the Church according to your ability. 	</a:t>
            </a:r>
          </a:p>
          <a:p>
            <a:pPr marL="0" indent="0">
              <a:buNone/>
            </a:pPr>
            <a:endParaRPr lang="en-US" dirty="0"/>
          </a:p>
        </p:txBody>
      </p:sp>
      <p:sp>
        <p:nvSpPr>
          <p:cNvPr id="5" name="TextBox 4">
            <a:extLst>
              <a:ext uri="{FF2B5EF4-FFF2-40B4-BE49-F238E27FC236}">
                <a16:creationId xmlns:a16="http://schemas.microsoft.com/office/drawing/2014/main" id="{86629EB4-58EB-5D4F-A501-1C944CD5817C}"/>
              </a:ext>
            </a:extLst>
          </p:cNvPr>
          <p:cNvSpPr txBox="1"/>
          <p:nvPr/>
        </p:nvSpPr>
        <p:spPr bwMode="auto">
          <a:xfrm>
            <a:off x="1295400" y="1143000"/>
            <a:ext cx="4160520" cy="461665"/>
          </a:xfrm>
          <a:prstGeom prst="rect">
            <a:avLst/>
          </a:prstGeom>
          <a:noFill/>
          <a:ln w="9525">
            <a:noFill/>
            <a:miter lim="800000"/>
            <a:headEnd/>
            <a:tailEnd/>
          </a:ln>
        </p:spPr>
        <p:txBody>
          <a:bodyPr wrap="square" rtlCol="0">
            <a:spAutoFit/>
          </a:bodyPr>
          <a:lstStyle/>
          <a:p>
            <a:r>
              <a:rPr lang="en-US" sz="2400" b="1" dirty="0"/>
              <a:t>Precepts of the Church</a:t>
            </a:r>
          </a:p>
        </p:txBody>
      </p:sp>
    </p:spTree>
    <p:extLst>
      <p:ext uri="{BB962C8B-B14F-4D97-AF65-F5344CB8AC3E}">
        <p14:creationId xmlns:p14="http://schemas.microsoft.com/office/powerpoint/2010/main" val="2437761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838200"/>
            <a:ext cx="5105400" cy="762000"/>
          </a:xfrm>
        </p:spPr>
        <p:txBody>
          <a:bodyPr>
            <a:normAutofit/>
          </a:bodyPr>
          <a:lstStyle/>
          <a:p>
            <a:pPr algn="ctr"/>
            <a:r>
              <a:rPr lang="en-US" dirty="0"/>
              <a:t>The Magisterium</a:t>
            </a:r>
          </a:p>
        </p:txBody>
      </p:sp>
      <p:sp>
        <p:nvSpPr>
          <p:cNvPr id="3" name="Content Placeholder 2"/>
          <p:cNvSpPr>
            <a:spLocks noGrp="1"/>
          </p:cNvSpPr>
          <p:nvPr>
            <p:ph idx="1"/>
          </p:nvPr>
        </p:nvSpPr>
        <p:spPr>
          <a:xfrm>
            <a:off x="4114800" y="1600200"/>
            <a:ext cx="4648200" cy="4495800"/>
          </a:xfrm>
        </p:spPr>
        <p:txBody>
          <a:bodyPr>
            <a:normAutofit fontScale="92500" lnSpcReduction="20000"/>
          </a:bodyPr>
          <a:lstStyle/>
          <a:p>
            <a:pPr marL="228600" indent="-228600">
              <a:lnSpc>
                <a:spcPct val="124000"/>
              </a:lnSpc>
            </a:pPr>
            <a:r>
              <a:rPr lang="en-US" dirty="0"/>
              <a:t>The Magisterium—the bishops united with the Pope—are responsible for passing on and teaching moral truth.</a:t>
            </a:r>
          </a:p>
          <a:p>
            <a:pPr marL="228600" indent="-228600">
              <a:lnSpc>
                <a:spcPct val="124000"/>
              </a:lnSpc>
            </a:pPr>
            <a:r>
              <a:rPr lang="en-US" dirty="0"/>
              <a:t>They are responsible for applying Eternal Law to modern situations.</a:t>
            </a:r>
          </a:p>
          <a:p>
            <a:pPr marL="228600" indent="-228600">
              <a:lnSpc>
                <a:spcPct val="124000"/>
              </a:lnSpc>
            </a:pPr>
            <a:r>
              <a:rPr lang="en-US" dirty="0"/>
              <a:t>They have been given the gift of infallibility when speaking officially about faith and morals.</a:t>
            </a:r>
          </a:p>
          <a:p>
            <a:pPr marL="228600" indent="-228600">
              <a:lnSpc>
                <a:spcPct val="124000"/>
              </a:lnSpc>
            </a:pPr>
            <a:r>
              <a:rPr lang="en-US" dirty="0"/>
              <a:t>Catholics have an obligation to listen carefully to the teaching of the Magisterium and follow it.</a:t>
            </a:r>
          </a:p>
        </p:txBody>
      </p:sp>
      <p:pic>
        <p:nvPicPr>
          <p:cNvPr id="7" name="Picture 6" descr="A group of people standing in front of a crowd&#10;&#10;Description automatically generated">
            <a:extLst>
              <a:ext uri="{FF2B5EF4-FFF2-40B4-BE49-F238E27FC236}">
                <a16:creationId xmlns:a16="http://schemas.microsoft.com/office/drawing/2014/main" id="{BFE1B755-4515-AE4F-985B-73C36E5B8E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6524"/>
            <a:ext cx="3733800" cy="404495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5733" y="878458"/>
            <a:ext cx="8229600" cy="533400"/>
          </a:xfrm>
        </p:spPr>
        <p:txBody>
          <a:bodyPr/>
          <a:lstStyle/>
          <a:p>
            <a:r>
              <a:rPr lang="en-US" dirty="0"/>
              <a:t>Reflect</a:t>
            </a:r>
          </a:p>
        </p:txBody>
      </p:sp>
      <p:sp>
        <p:nvSpPr>
          <p:cNvPr id="3" name="Content Placeholder 2"/>
          <p:cNvSpPr>
            <a:spLocks noGrp="1"/>
          </p:cNvSpPr>
          <p:nvPr>
            <p:ph idx="1"/>
          </p:nvPr>
        </p:nvSpPr>
        <p:spPr>
          <a:xfrm>
            <a:off x="1055733" y="1524000"/>
            <a:ext cx="7525778" cy="4678363"/>
          </a:xfrm>
        </p:spPr>
        <p:txBody>
          <a:bodyPr>
            <a:normAutofit fontScale="92500"/>
          </a:bodyPr>
          <a:lstStyle/>
          <a:p>
            <a:pPr marL="0" indent="0">
              <a:lnSpc>
                <a:spcPct val="124000"/>
              </a:lnSpc>
              <a:buNone/>
            </a:pPr>
            <a:r>
              <a:rPr lang="en-US" dirty="0"/>
              <a:t>People react to the idea of Eternal Law in different ways:</a:t>
            </a:r>
          </a:p>
          <a:p>
            <a:pPr marL="228600" indent="-228600">
              <a:lnSpc>
                <a:spcPct val="124000"/>
              </a:lnSpc>
            </a:pPr>
            <a:r>
              <a:rPr lang="en-US" dirty="0"/>
              <a:t>As a limit on their freedom to live the way they want.</a:t>
            </a:r>
          </a:p>
          <a:p>
            <a:pPr marL="228600" indent="-228600">
              <a:lnSpc>
                <a:spcPct val="124000"/>
              </a:lnSpc>
            </a:pPr>
            <a:r>
              <a:rPr lang="en-US" dirty="0"/>
              <a:t>As important rules to help people live together peacefully.</a:t>
            </a:r>
          </a:p>
          <a:p>
            <a:pPr marL="228600" indent="-228600">
              <a:lnSpc>
                <a:spcPct val="124000"/>
              </a:lnSpc>
            </a:pPr>
            <a:r>
              <a:rPr lang="en-US" dirty="0"/>
              <a:t>As irrelevant because</a:t>
            </a:r>
            <a:br>
              <a:rPr lang="en-US" dirty="0"/>
            </a:br>
            <a:r>
              <a:rPr lang="en-US" dirty="0"/>
              <a:t>there are no laws that</a:t>
            </a:r>
            <a:br>
              <a:rPr lang="en-US" dirty="0"/>
            </a:br>
            <a:r>
              <a:rPr lang="en-US" dirty="0"/>
              <a:t>are always true.</a:t>
            </a:r>
          </a:p>
          <a:p>
            <a:pPr marL="228600" indent="-228600">
              <a:lnSpc>
                <a:spcPct val="124000"/>
              </a:lnSpc>
            </a:pPr>
            <a:r>
              <a:rPr lang="en-US" dirty="0"/>
              <a:t>As the path to a life of</a:t>
            </a:r>
            <a:br>
              <a:rPr lang="en-US" dirty="0"/>
            </a:br>
            <a:r>
              <a:rPr lang="en-US" dirty="0"/>
              <a:t>love, happiness, and</a:t>
            </a:r>
            <a:br>
              <a:rPr lang="en-US" dirty="0"/>
            </a:br>
            <a:r>
              <a:rPr lang="en-US" dirty="0"/>
              <a:t>holiness.</a:t>
            </a:r>
          </a:p>
          <a:p>
            <a:endParaRPr lang="en-US" dirty="0"/>
          </a:p>
        </p:txBody>
      </p:sp>
      <p:pic>
        <p:nvPicPr>
          <p:cNvPr id="6" name="Picture 5" descr="A close up of a logo&#10;&#10;Description automatically generated">
            <a:extLst>
              <a:ext uri="{FF2B5EF4-FFF2-40B4-BE49-F238E27FC236}">
                <a16:creationId xmlns:a16="http://schemas.microsoft.com/office/drawing/2014/main" id="{FAF8E672-9F01-884C-A64D-0FC192D390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8622" y="3170237"/>
            <a:ext cx="4325378" cy="28956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ADC80-6DD1-45BD-ABFE-5CAB8439DDC6}"/>
              </a:ext>
            </a:extLst>
          </p:cNvPr>
          <p:cNvSpPr>
            <a:spLocks noGrp="1"/>
          </p:cNvSpPr>
          <p:nvPr>
            <p:ph type="title"/>
          </p:nvPr>
        </p:nvSpPr>
        <p:spPr>
          <a:xfrm>
            <a:off x="1371600" y="1143000"/>
            <a:ext cx="7772400" cy="533400"/>
          </a:xfrm>
        </p:spPr>
        <p:txBody>
          <a:bodyPr>
            <a:normAutofit/>
          </a:bodyPr>
          <a:lstStyle/>
          <a:p>
            <a:r>
              <a:rPr lang="en-US" sz="1800" dirty="0"/>
              <a:t>Acknowledgment</a:t>
            </a:r>
          </a:p>
        </p:txBody>
      </p:sp>
      <p:sp>
        <p:nvSpPr>
          <p:cNvPr id="3" name="Content Placeholder 2">
            <a:extLst>
              <a:ext uri="{FF2B5EF4-FFF2-40B4-BE49-F238E27FC236}">
                <a16:creationId xmlns:a16="http://schemas.microsoft.com/office/drawing/2014/main" id="{CE28A685-5790-4651-84DD-A88F4A51B5C0}"/>
              </a:ext>
            </a:extLst>
          </p:cNvPr>
          <p:cNvSpPr>
            <a:spLocks noGrp="1"/>
          </p:cNvSpPr>
          <p:nvPr>
            <p:ph idx="1"/>
          </p:nvPr>
        </p:nvSpPr>
        <p:spPr/>
        <p:txBody>
          <a:bodyPr>
            <a:normAutofit/>
          </a:bodyPr>
          <a:lstStyle/>
          <a:p>
            <a:pPr marL="0" indent="0">
              <a:buNone/>
            </a:pPr>
            <a:r>
              <a:rPr lang="en-US" sz="1400" dirty="0"/>
              <a:t>The scriptural quotations in this presentation are taken from the </a:t>
            </a:r>
            <a:r>
              <a:rPr lang="en-US" sz="1400" i="1" dirty="0"/>
              <a:t>New American Bible, revised edition </a:t>
            </a:r>
            <a:r>
              <a:rPr lang="en-US" sz="1400" dirty="0"/>
              <a:t>© 2010, 1991, 1986, 1970 Confraternity of Christian Doctrine, Inc., Washington</a:t>
            </a:r>
            <a:r>
              <a:rPr lang="en-US" sz="1400"/>
              <a:t>, DC</a:t>
            </a:r>
            <a:r>
              <a:rPr lang="en-US" sz="1400" dirty="0"/>
              <a:t>. All Rights Reserved. No part of this work</a:t>
            </a:r>
            <a:br>
              <a:rPr lang="en-US" sz="1400" dirty="0"/>
            </a:br>
            <a:r>
              <a:rPr lang="en-US" sz="1400" dirty="0"/>
              <a:t>may be reproduced or transmitted in any form or by any means, electronic or mechanical, including photocopying, recording, or by any information storage and retrieval system, without permission in writing from the copyright owner. </a:t>
            </a:r>
          </a:p>
          <a:p>
            <a:pPr marL="0" indent="0">
              <a:buNone/>
            </a:pPr>
            <a:endParaRPr lang="en-US" dirty="0"/>
          </a:p>
        </p:txBody>
      </p:sp>
    </p:spTree>
    <p:extLst>
      <p:ext uri="{BB962C8B-B14F-4D97-AF65-F5344CB8AC3E}">
        <p14:creationId xmlns:p14="http://schemas.microsoft.com/office/powerpoint/2010/main" val="2616098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3999" y="1371600"/>
            <a:ext cx="6096000" cy="831012"/>
          </a:xfrm>
        </p:spPr>
        <p:txBody>
          <a:bodyPr>
            <a:noAutofit/>
          </a:bodyPr>
          <a:lstStyle/>
          <a:p>
            <a:pPr algn="ctr"/>
            <a:r>
              <a:rPr lang="en-US" sz="3200" dirty="0"/>
              <a:t>How do I know how God wants me to act?</a:t>
            </a:r>
          </a:p>
        </p:txBody>
      </p:sp>
      <p:pic>
        <p:nvPicPr>
          <p:cNvPr id="3" name="Picture 2" descr="A person sitting at a table using a computer&#10;&#10;Description automatically generated">
            <a:extLst>
              <a:ext uri="{FF2B5EF4-FFF2-40B4-BE49-F238E27FC236}">
                <a16:creationId xmlns:a16="http://schemas.microsoft.com/office/drawing/2014/main" id="{303984AD-BA05-C84C-A871-67A7F364F5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6922" y="2514600"/>
            <a:ext cx="5490153" cy="3660102"/>
          </a:xfrm>
          <a:prstGeom prst="rect">
            <a:avLst/>
          </a:prstGeom>
        </p:spPr>
      </p:pic>
      <p:sp>
        <p:nvSpPr>
          <p:cNvPr id="4" name="Title 4">
            <a:extLst>
              <a:ext uri="{FF2B5EF4-FFF2-40B4-BE49-F238E27FC236}">
                <a16:creationId xmlns:a16="http://schemas.microsoft.com/office/drawing/2014/main" id="{6A608ED0-C972-6B45-8A36-DC452C6AE76B}"/>
              </a:ext>
            </a:extLst>
          </p:cNvPr>
          <p:cNvSpPr txBox="1">
            <a:spLocks/>
          </p:cNvSpPr>
          <p:nvPr/>
        </p:nvSpPr>
        <p:spPr>
          <a:xfrm>
            <a:off x="914400" y="835698"/>
            <a:ext cx="7772400" cy="685800"/>
          </a:xfrm>
          <a:prstGeom prst="rect">
            <a:avLst/>
          </a:prstGeom>
        </p:spPr>
        <p:txBody>
          <a:bodyPr>
            <a:no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pPr algn="ctr"/>
            <a:r>
              <a:rPr lang="en-US" sz="2400" dirty="0"/>
              <a:t>Chapter Focus Question: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42950" y="990600"/>
            <a:ext cx="8229600" cy="533400"/>
          </a:xfrm>
        </p:spPr>
        <p:txBody>
          <a:bodyPr/>
          <a:lstStyle/>
          <a:p>
            <a:r>
              <a:rPr lang="en-US" dirty="0"/>
              <a:t>Law and Order: God Edition!</a:t>
            </a:r>
          </a:p>
        </p:txBody>
      </p:sp>
      <p:sp>
        <p:nvSpPr>
          <p:cNvPr id="6" name="Content Placeholder 5"/>
          <p:cNvSpPr>
            <a:spLocks noGrp="1"/>
          </p:cNvSpPr>
          <p:nvPr>
            <p:ph idx="1"/>
          </p:nvPr>
        </p:nvSpPr>
        <p:spPr>
          <a:xfrm>
            <a:off x="742950" y="1904999"/>
            <a:ext cx="3257550" cy="3733801"/>
          </a:xfrm>
        </p:spPr>
        <p:txBody>
          <a:bodyPr/>
          <a:lstStyle/>
          <a:p>
            <a:pPr marL="228600" indent="-228600">
              <a:spcAft>
                <a:spcPts val="115"/>
              </a:spcAft>
            </a:pPr>
            <a:r>
              <a:rPr lang="en-US" dirty="0"/>
              <a:t>God created the</a:t>
            </a:r>
            <a:br>
              <a:rPr lang="en-US" dirty="0"/>
            </a:br>
            <a:r>
              <a:rPr lang="en-US" dirty="0"/>
              <a:t>universe with</a:t>
            </a:r>
            <a:br>
              <a:rPr lang="en-US" dirty="0"/>
            </a:br>
            <a:r>
              <a:rPr lang="en-US" dirty="0"/>
              <a:t>order: in nature</a:t>
            </a:r>
            <a:br>
              <a:rPr lang="en-US" dirty="0"/>
            </a:br>
            <a:r>
              <a:rPr lang="en-US" dirty="0"/>
              <a:t>and in spirit.</a:t>
            </a:r>
          </a:p>
          <a:p>
            <a:pPr marL="228600" indent="-228600">
              <a:spcAft>
                <a:spcPts val="115"/>
              </a:spcAft>
            </a:pPr>
            <a:r>
              <a:rPr lang="en-US" dirty="0"/>
              <a:t>This order reveals</a:t>
            </a:r>
            <a:br>
              <a:rPr lang="en-US" dirty="0"/>
            </a:br>
            <a:r>
              <a:rPr lang="en-US" dirty="0"/>
              <a:t>God and his will.</a:t>
            </a:r>
          </a:p>
          <a:p>
            <a:pPr marL="228600" indent="-228600">
              <a:spcAft>
                <a:spcPts val="115"/>
              </a:spcAft>
            </a:pPr>
            <a:r>
              <a:rPr lang="en-US" dirty="0"/>
              <a:t>We call this order</a:t>
            </a:r>
            <a:br>
              <a:rPr lang="en-US" dirty="0"/>
            </a:br>
            <a:r>
              <a:rPr lang="en-US" dirty="0"/>
              <a:t>Divine Law or</a:t>
            </a:r>
            <a:br>
              <a:rPr lang="en-US" dirty="0"/>
            </a:br>
            <a:r>
              <a:rPr lang="en-US" dirty="0"/>
              <a:t>Eternal Law.</a:t>
            </a:r>
          </a:p>
        </p:txBody>
      </p:sp>
      <p:pic>
        <p:nvPicPr>
          <p:cNvPr id="3" name="Picture 2" descr="A close up of clouds in the dark&#10;&#10;Description automatically generated">
            <a:extLst>
              <a:ext uri="{FF2B5EF4-FFF2-40B4-BE49-F238E27FC236}">
                <a16:creationId xmlns:a16="http://schemas.microsoft.com/office/drawing/2014/main" id="{4FBA4209-7D4D-144C-8A6E-ACB038AE23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0500" y="2057400"/>
            <a:ext cx="5143500" cy="3429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on&#10;&#10;Description automatically generated">
            <a:extLst>
              <a:ext uri="{FF2B5EF4-FFF2-40B4-BE49-F238E27FC236}">
                <a16:creationId xmlns:a16="http://schemas.microsoft.com/office/drawing/2014/main" id="{95591E51-DD92-6249-9D62-A75136E521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295400"/>
            <a:ext cx="1752600" cy="1752600"/>
          </a:xfrm>
          <a:prstGeom prst="rect">
            <a:avLst/>
          </a:prstGeom>
        </p:spPr>
      </p:pic>
      <p:sp>
        <p:nvSpPr>
          <p:cNvPr id="7" name="Title 1">
            <a:extLst>
              <a:ext uri="{FF2B5EF4-FFF2-40B4-BE49-F238E27FC236}">
                <a16:creationId xmlns:a16="http://schemas.microsoft.com/office/drawing/2014/main" id="{769D16D7-DFF5-EE46-AA12-CFDEF41F8402}"/>
              </a:ext>
            </a:extLst>
          </p:cNvPr>
          <p:cNvSpPr txBox="1">
            <a:spLocks/>
          </p:cNvSpPr>
          <p:nvPr/>
        </p:nvSpPr>
        <p:spPr>
          <a:xfrm>
            <a:off x="2590800" y="1371600"/>
            <a:ext cx="5867400" cy="533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a:lstStyle>
          <a:p>
            <a:r>
              <a:rPr lang="en-US" dirty="0"/>
              <a:t>Discuss: An Ordered Universe</a:t>
            </a:r>
          </a:p>
        </p:txBody>
      </p:sp>
      <p:sp>
        <p:nvSpPr>
          <p:cNvPr id="8" name="Content Placeholder 2">
            <a:extLst>
              <a:ext uri="{FF2B5EF4-FFF2-40B4-BE49-F238E27FC236}">
                <a16:creationId xmlns:a16="http://schemas.microsoft.com/office/drawing/2014/main" id="{4C7DEAFA-20B6-2141-9BED-99CC1B3A61C9}"/>
              </a:ext>
            </a:extLst>
          </p:cNvPr>
          <p:cNvSpPr txBox="1">
            <a:spLocks/>
          </p:cNvSpPr>
          <p:nvPr/>
        </p:nvSpPr>
        <p:spPr>
          <a:xfrm>
            <a:off x="2743200" y="1994388"/>
            <a:ext cx="5410200" cy="286922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4000"/>
              </a:lnSpc>
              <a:buNone/>
            </a:pPr>
            <a:r>
              <a:rPr lang="en-US" dirty="0"/>
              <a:t>Without an ordered universe, can there be such a thing as truth—whether scientific, psychological, spiritual, or moral?</a:t>
            </a:r>
          </a:p>
        </p:txBody>
      </p:sp>
    </p:spTree>
    <p:extLst>
      <p:ext uri="{BB962C8B-B14F-4D97-AF65-F5344CB8AC3E}">
        <p14:creationId xmlns:p14="http://schemas.microsoft.com/office/powerpoint/2010/main" val="2383583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5077" y="1066800"/>
            <a:ext cx="8229600" cy="533400"/>
          </a:xfrm>
        </p:spPr>
        <p:txBody>
          <a:bodyPr/>
          <a:lstStyle/>
          <a:p>
            <a:r>
              <a:rPr lang="en-US" dirty="0"/>
              <a:t>Natural Law</a:t>
            </a:r>
          </a:p>
        </p:txBody>
      </p:sp>
      <p:sp>
        <p:nvSpPr>
          <p:cNvPr id="3" name="Content Placeholder 2"/>
          <p:cNvSpPr>
            <a:spLocks noGrp="1"/>
          </p:cNvSpPr>
          <p:nvPr>
            <p:ph idx="1"/>
          </p:nvPr>
        </p:nvSpPr>
        <p:spPr>
          <a:xfrm>
            <a:off x="1055077" y="1752600"/>
            <a:ext cx="4038600" cy="4373563"/>
          </a:xfrm>
        </p:spPr>
        <p:txBody>
          <a:bodyPr>
            <a:normAutofit fontScale="92500" lnSpcReduction="10000"/>
          </a:bodyPr>
          <a:lstStyle/>
          <a:p>
            <a:pPr marL="228600" indent="-228600">
              <a:lnSpc>
                <a:spcPct val="114000"/>
              </a:lnSpc>
            </a:pPr>
            <a:r>
              <a:rPr lang="en-US" dirty="0"/>
              <a:t>Moral law comes from God and is an expression of Eternal Law.</a:t>
            </a:r>
          </a:p>
          <a:p>
            <a:pPr marL="228600" indent="-228600">
              <a:lnSpc>
                <a:spcPct val="114000"/>
              </a:lnSpc>
            </a:pPr>
            <a:r>
              <a:rPr lang="en-US" dirty="0"/>
              <a:t>Natural moral law can be understood through human reason.</a:t>
            </a:r>
          </a:p>
          <a:p>
            <a:pPr marL="228600" indent="-228600">
              <a:lnSpc>
                <a:spcPct val="114000"/>
              </a:lnSpc>
            </a:pPr>
            <a:r>
              <a:rPr lang="en-US" dirty="0"/>
              <a:t>Natural moral law does not change with time.</a:t>
            </a:r>
          </a:p>
          <a:p>
            <a:pPr marL="228600" indent="-228600">
              <a:lnSpc>
                <a:spcPct val="114000"/>
              </a:lnSpc>
            </a:pPr>
            <a:r>
              <a:rPr lang="en-US" dirty="0"/>
              <a:t>The Golden Rule is a good example of natural moral law.</a:t>
            </a:r>
          </a:p>
          <a:p>
            <a:pPr>
              <a:lnSpc>
                <a:spcPct val="114000"/>
              </a:lnSpc>
            </a:pPr>
            <a:endParaRPr lang="en-US" dirty="0"/>
          </a:p>
          <a:p>
            <a:pPr>
              <a:lnSpc>
                <a:spcPct val="114000"/>
              </a:lnSpc>
            </a:pPr>
            <a:endParaRPr lang="en-US" dirty="0"/>
          </a:p>
          <a:p>
            <a:endParaRPr lang="en-US" dirty="0"/>
          </a:p>
        </p:txBody>
      </p:sp>
      <p:pic>
        <p:nvPicPr>
          <p:cNvPr id="9" name="Picture 8" descr="A group of people sitting in front of a crowd&#10;&#10;Description automatically generated">
            <a:extLst>
              <a:ext uri="{FF2B5EF4-FFF2-40B4-BE49-F238E27FC236}">
                <a16:creationId xmlns:a16="http://schemas.microsoft.com/office/drawing/2014/main" id="{DC56C316-939B-E946-AB1A-A4BA520EEC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3453" y="1847088"/>
            <a:ext cx="3850547" cy="38862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900" y="914400"/>
            <a:ext cx="8229600" cy="533400"/>
          </a:xfrm>
        </p:spPr>
        <p:txBody>
          <a:bodyPr/>
          <a:lstStyle/>
          <a:p>
            <a:r>
              <a:rPr lang="en-US" dirty="0"/>
              <a:t>Old Testament Moral Law</a:t>
            </a:r>
          </a:p>
        </p:txBody>
      </p:sp>
      <p:sp>
        <p:nvSpPr>
          <p:cNvPr id="3" name="Content Placeholder 2"/>
          <p:cNvSpPr>
            <a:spLocks noGrp="1"/>
          </p:cNvSpPr>
          <p:nvPr>
            <p:ph idx="1"/>
          </p:nvPr>
        </p:nvSpPr>
        <p:spPr>
          <a:xfrm>
            <a:off x="1104900" y="1552956"/>
            <a:ext cx="4419600" cy="4648200"/>
          </a:xfrm>
        </p:spPr>
        <p:txBody>
          <a:bodyPr>
            <a:normAutofit lnSpcReduction="10000"/>
          </a:bodyPr>
          <a:lstStyle/>
          <a:p>
            <a:pPr marL="228600" indent="-228600">
              <a:lnSpc>
                <a:spcPct val="114000"/>
              </a:lnSpc>
            </a:pPr>
            <a:r>
              <a:rPr lang="en-US" dirty="0"/>
              <a:t>Because natural law is clouded by Original Sin, God revealed his Law through Scripture and Tradition.</a:t>
            </a:r>
          </a:p>
          <a:p>
            <a:pPr marL="228600" indent="-228600">
              <a:lnSpc>
                <a:spcPct val="114000"/>
              </a:lnSpc>
            </a:pPr>
            <a:r>
              <a:rPr lang="en-US" dirty="0"/>
              <a:t>The moral law found in the Old Testament is part of the Israelites’ covenant with God.</a:t>
            </a:r>
          </a:p>
          <a:p>
            <a:pPr marL="228600" indent="-228600">
              <a:lnSpc>
                <a:spcPct val="114000"/>
              </a:lnSpc>
            </a:pPr>
            <a:r>
              <a:rPr lang="en-US" dirty="0"/>
              <a:t>It is called the Law of Moses or the Old Law.</a:t>
            </a:r>
          </a:p>
          <a:p>
            <a:pPr marL="228600" indent="-228600">
              <a:lnSpc>
                <a:spcPct val="114000"/>
              </a:lnSpc>
            </a:pPr>
            <a:r>
              <a:rPr lang="en-US" dirty="0"/>
              <a:t>The Old Law is summarized in the Ten Commandments.</a:t>
            </a:r>
          </a:p>
          <a:p>
            <a:endParaRPr lang="en-US" dirty="0"/>
          </a:p>
          <a:p>
            <a:endParaRPr lang="en-US" dirty="0"/>
          </a:p>
        </p:txBody>
      </p:sp>
      <p:pic>
        <p:nvPicPr>
          <p:cNvPr id="5" name="Picture 4" descr="A picture containing photo, covered, computer, many&#10;&#10;Description automatically generated">
            <a:extLst>
              <a:ext uri="{FF2B5EF4-FFF2-40B4-BE49-F238E27FC236}">
                <a16:creationId xmlns:a16="http://schemas.microsoft.com/office/drawing/2014/main" id="{3CDC35A6-B703-7645-AC61-357EF3774B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1447800"/>
            <a:ext cx="3429000" cy="47625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533400"/>
          </a:xfrm>
        </p:spPr>
        <p:txBody>
          <a:bodyPr/>
          <a:lstStyle/>
          <a:p>
            <a:r>
              <a:rPr lang="en-US" dirty="0"/>
              <a:t>The Ten Commandments</a:t>
            </a:r>
          </a:p>
        </p:txBody>
      </p:sp>
      <p:sp>
        <p:nvSpPr>
          <p:cNvPr id="4" name="TextBox 3">
            <a:extLst>
              <a:ext uri="{FF2B5EF4-FFF2-40B4-BE49-F238E27FC236}">
                <a16:creationId xmlns:a16="http://schemas.microsoft.com/office/drawing/2014/main" id="{37DFEAF9-37BB-3D4D-AFA7-6137277CA320}"/>
              </a:ext>
            </a:extLst>
          </p:cNvPr>
          <p:cNvSpPr txBox="1"/>
          <p:nvPr/>
        </p:nvSpPr>
        <p:spPr bwMode="auto">
          <a:xfrm>
            <a:off x="1143000" y="1295400"/>
            <a:ext cx="7391400" cy="4996624"/>
          </a:xfrm>
          <a:prstGeom prst="rect">
            <a:avLst/>
          </a:prstGeom>
          <a:noFill/>
          <a:ln w="9525">
            <a:noFill/>
            <a:miter lim="800000"/>
            <a:headEnd/>
            <a:tailEnd/>
          </a:ln>
        </p:spPr>
        <p:txBody>
          <a:bodyPr wrap="square" rtlCol="0">
            <a:spAutoFit/>
          </a:bodyPr>
          <a:lstStyle/>
          <a:p>
            <a:pPr marL="688975" indent="-339725">
              <a:lnSpc>
                <a:spcPct val="134000"/>
              </a:lnSpc>
              <a:buFont typeface="+mj-lt"/>
              <a:buAutoNum type="arabicPeriod"/>
            </a:pPr>
            <a:r>
              <a:rPr lang="en-US" sz="2000" dirty="0">
                <a:latin typeface="Arial" panose="020B0604020202020204" pitchFamily="34" charset="0"/>
                <a:cs typeface="Arial" panose="020B0604020202020204" pitchFamily="34" charset="0"/>
              </a:rPr>
              <a:t>I am the Lord your God: you shall not have strange     Gods before me.</a:t>
            </a:r>
          </a:p>
          <a:p>
            <a:pPr marL="688975" indent="-339725">
              <a:lnSpc>
                <a:spcPct val="134000"/>
              </a:lnSpc>
              <a:buFont typeface="+mj-lt"/>
              <a:buAutoNum type="arabicPeriod"/>
            </a:pPr>
            <a:r>
              <a:rPr lang="en-US" sz="2000" dirty="0">
                <a:latin typeface="Arial" panose="020B0604020202020204" pitchFamily="34" charset="0"/>
                <a:cs typeface="Arial" panose="020B0604020202020204" pitchFamily="34" charset="0"/>
              </a:rPr>
              <a:t>You shall not take the name of the Lord your God</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in vain.</a:t>
            </a:r>
          </a:p>
          <a:p>
            <a:pPr marL="349250" indent="339725">
              <a:lnSpc>
                <a:spcPct val="134000"/>
              </a:lnSpc>
              <a:buFont typeface="+mj-lt"/>
              <a:buAutoNum type="arabicPeriod"/>
            </a:pPr>
            <a:r>
              <a:rPr lang="en-US" sz="2000" dirty="0">
                <a:latin typeface="Arial" panose="020B0604020202020204" pitchFamily="34" charset="0"/>
                <a:cs typeface="Arial" panose="020B0604020202020204" pitchFamily="34" charset="0"/>
              </a:rPr>
              <a:t>Remember to keep holy the Lord’s Day.</a:t>
            </a:r>
          </a:p>
          <a:p>
            <a:pPr marL="349250" indent="339725">
              <a:lnSpc>
                <a:spcPct val="134000"/>
              </a:lnSpc>
              <a:buFont typeface="+mj-lt"/>
              <a:buAutoNum type="arabicPeriod"/>
            </a:pPr>
            <a:r>
              <a:rPr lang="en-US" sz="2000" dirty="0">
                <a:latin typeface="Arial" panose="020B0604020202020204" pitchFamily="34" charset="0"/>
                <a:cs typeface="Arial" panose="020B0604020202020204" pitchFamily="34" charset="0"/>
              </a:rPr>
              <a:t>Honor your father and your mother.</a:t>
            </a:r>
          </a:p>
          <a:p>
            <a:pPr marL="349250" indent="339725">
              <a:lnSpc>
                <a:spcPct val="134000"/>
              </a:lnSpc>
              <a:buFont typeface="+mj-lt"/>
              <a:buAutoNum type="arabicPeriod"/>
            </a:pPr>
            <a:r>
              <a:rPr lang="en-US" sz="2000" dirty="0">
                <a:latin typeface="Arial" panose="020B0604020202020204" pitchFamily="34" charset="0"/>
                <a:cs typeface="Arial" panose="020B0604020202020204" pitchFamily="34" charset="0"/>
              </a:rPr>
              <a:t>You shall not kill.</a:t>
            </a:r>
          </a:p>
          <a:p>
            <a:pPr marL="349250" indent="339725">
              <a:lnSpc>
                <a:spcPct val="134000"/>
              </a:lnSpc>
              <a:buFont typeface="+mj-lt"/>
              <a:buAutoNum type="arabicPeriod"/>
            </a:pPr>
            <a:r>
              <a:rPr lang="en-US" sz="2000" dirty="0">
                <a:latin typeface="Arial" panose="020B0604020202020204" pitchFamily="34" charset="0"/>
                <a:cs typeface="Arial" panose="020B0604020202020204" pitchFamily="34" charset="0"/>
              </a:rPr>
              <a:t>You shall not commit adultery.</a:t>
            </a:r>
          </a:p>
          <a:p>
            <a:pPr marL="349250" indent="339725">
              <a:lnSpc>
                <a:spcPct val="134000"/>
              </a:lnSpc>
              <a:buFont typeface="+mj-lt"/>
              <a:buAutoNum type="arabicPeriod"/>
            </a:pPr>
            <a:r>
              <a:rPr lang="en-US" sz="2000" dirty="0">
                <a:latin typeface="Arial" panose="020B0604020202020204" pitchFamily="34" charset="0"/>
                <a:cs typeface="Arial" panose="020B0604020202020204" pitchFamily="34" charset="0"/>
              </a:rPr>
              <a:t>You shall not steal.</a:t>
            </a:r>
          </a:p>
          <a:p>
            <a:pPr marL="349250" indent="339725">
              <a:lnSpc>
                <a:spcPct val="134000"/>
              </a:lnSpc>
              <a:buFont typeface="+mj-lt"/>
              <a:buAutoNum type="arabicPeriod"/>
            </a:pPr>
            <a:r>
              <a:rPr lang="en-US" sz="2000" dirty="0">
                <a:latin typeface="Arial" panose="020B0604020202020204" pitchFamily="34" charset="0"/>
                <a:cs typeface="Arial" panose="020B0604020202020204" pitchFamily="34" charset="0"/>
              </a:rPr>
              <a:t>You shall not bear false witness against your neighbor.</a:t>
            </a:r>
          </a:p>
          <a:p>
            <a:pPr marL="349250" indent="339725">
              <a:lnSpc>
                <a:spcPct val="134000"/>
              </a:lnSpc>
              <a:buFont typeface="+mj-lt"/>
              <a:buAutoNum type="arabicPeriod"/>
            </a:pPr>
            <a:r>
              <a:rPr lang="en-US" sz="2000" dirty="0">
                <a:latin typeface="Arial" panose="020B0604020202020204" pitchFamily="34" charset="0"/>
                <a:cs typeface="Arial" panose="020B0604020202020204" pitchFamily="34" charset="0"/>
              </a:rPr>
              <a:t>You shall not covet your neighbor’s wife.</a:t>
            </a:r>
          </a:p>
          <a:p>
            <a:pPr marL="228600" indent="460375">
              <a:lnSpc>
                <a:spcPct val="134000"/>
              </a:lnSpc>
              <a:buFont typeface="+mj-lt"/>
              <a:buAutoNum type="arabicPeriod"/>
            </a:pPr>
            <a:r>
              <a:rPr lang="en-US" sz="2000" dirty="0">
                <a:latin typeface="Arial" panose="020B0604020202020204" pitchFamily="34" charset="0"/>
                <a:cs typeface="Arial" panose="020B0604020202020204" pitchFamily="34" charset="0"/>
              </a:rPr>
              <a:t>You shall not covet your neighbor’s goods.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693737"/>
            <a:ext cx="5791200" cy="990600"/>
          </a:xfrm>
        </p:spPr>
        <p:txBody>
          <a:bodyPr>
            <a:normAutofit/>
          </a:bodyPr>
          <a:lstStyle/>
          <a:p>
            <a:r>
              <a:rPr lang="en-US" dirty="0"/>
              <a:t>Moral Law in the New Testament</a:t>
            </a:r>
          </a:p>
        </p:txBody>
      </p:sp>
      <p:sp>
        <p:nvSpPr>
          <p:cNvPr id="3" name="Content Placeholder 2"/>
          <p:cNvSpPr>
            <a:spLocks noGrp="1"/>
          </p:cNvSpPr>
          <p:nvPr>
            <p:ph idx="1"/>
          </p:nvPr>
        </p:nvSpPr>
        <p:spPr>
          <a:xfrm>
            <a:off x="4572000" y="1752600"/>
            <a:ext cx="4495800" cy="3916363"/>
          </a:xfrm>
        </p:spPr>
        <p:txBody>
          <a:bodyPr>
            <a:noAutofit/>
          </a:bodyPr>
          <a:lstStyle/>
          <a:p>
            <a:pPr marL="228600" indent="-228600">
              <a:lnSpc>
                <a:spcPct val="114000"/>
              </a:lnSpc>
            </a:pPr>
            <a:r>
              <a:rPr lang="en-US" dirty="0"/>
              <a:t>Christ’s New Covenant includes his moral teaching, called the New Law.</a:t>
            </a:r>
          </a:p>
          <a:p>
            <a:pPr marL="228600" indent="-228600">
              <a:lnSpc>
                <a:spcPct val="114000"/>
              </a:lnSpc>
            </a:pPr>
            <a:r>
              <a:rPr lang="en-US" dirty="0"/>
              <a:t>The New Law builds on and deepens the Old Law.</a:t>
            </a:r>
          </a:p>
          <a:p>
            <a:pPr marL="228600" indent="-228600">
              <a:lnSpc>
                <a:spcPct val="114000"/>
              </a:lnSpc>
            </a:pPr>
            <a:r>
              <a:rPr lang="en-US" dirty="0"/>
              <a:t>The New Law challenges</a:t>
            </a:r>
            <a:br>
              <a:rPr lang="en-US" dirty="0"/>
            </a:br>
            <a:r>
              <a:rPr lang="en-US" dirty="0"/>
              <a:t>us to be perfect in love by following the example of Jesus.</a:t>
            </a:r>
          </a:p>
        </p:txBody>
      </p:sp>
      <p:pic>
        <p:nvPicPr>
          <p:cNvPr id="6" name="Picture 5" descr="A group of people standing in front of a mountain&#10;&#10;Description automatically generated">
            <a:extLst>
              <a:ext uri="{FF2B5EF4-FFF2-40B4-BE49-F238E27FC236}">
                <a16:creationId xmlns:a16="http://schemas.microsoft.com/office/drawing/2014/main" id="{16065693-A3ED-2243-98DE-A6CC694251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52600"/>
            <a:ext cx="4343400" cy="369087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914400"/>
            <a:ext cx="7239000" cy="533400"/>
          </a:xfrm>
        </p:spPr>
        <p:txBody>
          <a:bodyPr/>
          <a:lstStyle/>
          <a:p>
            <a:r>
              <a:rPr lang="en-US" dirty="0"/>
              <a:t>The Sermon on the Mount</a:t>
            </a:r>
          </a:p>
        </p:txBody>
      </p:sp>
      <p:sp>
        <p:nvSpPr>
          <p:cNvPr id="3" name="Content Placeholder 2"/>
          <p:cNvSpPr>
            <a:spLocks noGrp="1"/>
          </p:cNvSpPr>
          <p:nvPr>
            <p:ph idx="1"/>
          </p:nvPr>
        </p:nvSpPr>
        <p:spPr>
          <a:xfrm>
            <a:off x="1219200" y="1734896"/>
            <a:ext cx="4419600" cy="4373563"/>
          </a:xfrm>
        </p:spPr>
        <p:txBody>
          <a:bodyPr>
            <a:normAutofit/>
          </a:bodyPr>
          <a:lstStyle/>
          <a:p>
            <a:pPr marL="228600" indent="-228600">
              <a:lnSpc>
                <a:spcPct val="114000"/>
              </a:lnSpc>
            </a:pPr>
            <a:r>
              <a:rPr lang="en-US" dirty="0"/>
              <a:t>The Sermon on the Mount </a:t>
            </a:r>
            <a:br>
              <a:rPr lang="en-US" dirty="0"/>
            </a:br>
            <a:r>
              <a:rPr lang="en-US" dirty="0"/>
              <a:t>(see Matthew 5:1–7:29) is </a:t>
            </a:r>
            <a:br>
              <a:rPr lang="en-US" dirty="0"/>
            </a:br>
            <a:r>
              <a:rPr lang="en-US" dirty="0"/>
              <a:t>the core of the New Law.</a:t>
            </a:r>
          </a:p>
          <a:p>
            <a:pPr marL="228600" indent="-228600">
              <a:lnSpc>
                <a:spcPct val="114000"/>
              </a:lnSpc>
            </a:pPr>
            <a:r>
              <a:rPr lang="en-US" dirty="0"/>
              <a:t>Jesus quotes from the Old Law and then makes it more challenging.</a:t>
            </a:r>
          </a:p>
          <a:p>
            <a:pPr marL="228600" indent="-228600">
              <a:lnSpc>
                <a:spcPct val="114000"/>
              </a:lnSpc>
            </a:pPr>
            <a:r>
              <a:rPr lang="en-US" dirty="0"/>
              <a:t>Jesus shows that his New Law does not abolish the Old Law but reveals its full meaning.</a:t>
            </a:r>
          </a:p>
        </p:txBody>
      </p:sp>
      <p:pic>
        <p:nvPicPr>
          <p:cNvPr id="5" name="Picture 4" descr="A picture containing group, large, person, people&#10;&#10;Description automatically generated">
            <a:extLst>
              <a:ext uri="{FF2B5EF4-FFF2-40B4-BE49-F238E27FC236}">
                <a16:creationId xmlns:a16="http://schemas.microsoft.com/office/drawing/2014/main" id="{A2B988D5-55FE-B649-AF20-1B49345073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0384" y="1677570"/>
            <a:ext cx="3048000" cy="4430889"/>
          </a:xfrm>
          <a:prstGeom prst="rect">
            <a:avLst/>
          </a:prstGeom>
        </p:spPr>
      </p:pic>
    </p:spTree>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6991</TotalTime>
  <Words>1768</Words>
  <Application>Microsoft Office PowerPoint</Application>
  <PresentationFormat>On-screen Show (4:3)</PresentationFormat>
  <Paragraphs>121</Paragraphs>
  <Slides>16</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LIC Presentation template</vt:lpstr>
      <vt:lpstr>The Law of God</vt:lpstr>
      <vt:lpstr>How do I know how God wants me to act?</vt:lpstr>
      <vt:lpstr>Law and Order: God Edition!</vt:lpstr>
      <vt:lpstr>PowerPoint Presentation</vt:lpstr>
      <vt:lpstr>Natural Law</vt:lpstr>
      <vt:lpstr>Old Testament Moral Law</vt:lpstr>
      <vt:lpstr>The Ten Commandments</vt:lpstr>
      <vt:lpstr>Moral Law in the New Testament</vt:lpstr>
      <vt:lpstr>The Sermon on the Mount</vt:lpstr>
      <vt:lpstr>PowerPoint Presentation</vt:lpstr>
      <vt:lpstr>The Great Commandments</vt:lpstr>
      <vt:lpstr>Church Laws</vt:lpstr>
      <vt:lpstr>PowerPoint Presentation</vt:lpstr>
      <vt:lpstr>The Magisterium</vt:lpstr>
      <vt:lpstr>Reflect</vt:lpstr>
      <vt:lpstr>Acknowledgment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Becky Gochanour</cp:lastModifiedBy>
  <cp:revision>129</cp:revision>
  <dcterms:created xsi:type="dcterms:W3CDTF">2011-01-10T17:35:40Z</dcterms:created>
  <dcterms:modified xsi:type="dcterms:W3CDTF">2020-12-02T17:25:54Z</dcterms:modified>
</cp:coreProperties>
</file>